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9"/>
  </p:notesMasterIdLst>
  <p:sldIdLst>
    <p:sldId id="256" r:id="rId5"/>
    <p:sldId id="421" r:id="rId6"/>
    <p:sldId id="286" r:id="rId7"/>
    <p:sldId id="320" r:id="rId8"/>
    <p:sldId id="385" r:id="rId9"/>
    <p:sldId id="383" r:id="rId10"/>
    <p:sldId id="384" r:id="rId11"/>
    <p:sldId id="363" r:id="rId12"/>
    <p:sldId id="358" r:id="rId13"/>
    <p:sldId id="359" r:id="rId14"/>
    <p:sldId id="392" r:id="rId15"/>
    <p:sldId id="360" r:id="rId16"/>
    <p:sldId id="361" r:id="rId17"/>
    <p:sldId id="362" r:id="rId18"/>
    <p:sldId id="401" r:id="rId19"/>
    <p:sldId id="311" r:id="rId20"/>
    <p:sldId id="321" r:id="rId21"/>
    <p:sldId id="323" r:id="rId22"/>
    <p:sldId id="271" r:id="rId23"/>
    <p:sldId id="258" r:id="rId24"/>
    <p:sldId id="314" r:id="rId25"/>
    <p:sldId id="315" r:id="rId26"/>
    <p:sldId id="317" r:id="rId27"/>
    <p:sldId id="318" r:id="rId28"/>
    <p:sldId id="374" r:id="rId29"/>
    <p:sldId id="319" r:id="rId30"/>
    <p:sldId id="322" r:id="rId31"/>
    <p:sldId id="272" r:id="rId32"/>
    <p:sldId id="386" r:id="rId33"/>
    <p:sldId id="260" r:id="rId34"/>
    <p:sldId id="324" r:id="rId35"/>
    <p:sldId id="325" r:id="rId36"/>
    <p:sldId id="326" r:id="rId37"/>
    <p:sldId id="327" r:id="rId38"/>
    <p:sldId id="328" r:id="rId39"/>
    <p:sldId id="329" r:id="rId40"/>
    <p:sldId id="330" r:id="rId41"/>
    <p:sldId id="334" r:id="rId42"/>
    <p:sldId id="335" r:id="rId43"/>
    <p:sldId id="331" r:id="rId44"/>
    <p:sldId id="332" r:id="rId45"/>
    <p:sldId id="333" r:id="rId46"/>
    <p:sldId id="336" r:id="rId47"/>
    <p:sldId id="337" r:id="rId48"/>
    <p:sldId id="338" r:id="rId49"/>
    <p:sldId id="301" r:id="rId50"/>
    <p:sldId id="263" r:id="rId51"/>
    <p:sldId id="270" r:id="rId52"/>
    <p:sldId id="262" r:id="rId53"/>
    <p:sldId id="418" r:id="rId54"/>
    <p:sldId id="312" r:id="rId55"/>
    <p:sldId id="343" r:id="rId56"/>
    <p:sldId id="365" r:id="rId57"/>
    <p:sldId id="344" r:id="rId58"/>
    <p:sldId id="342" r:id="rId59"/>
    <p:sldId id="281" r:id="rId60"/>
    <p:sldId id="280" r:id="rId61"/>
    <p:sldId id="276" r:id="rId62"/>
    <p:sldId id="266" r:id="rId63"/>
    <p:sldId id="422" r:id="rId64"/>
    <p:sldId id="267" r:id="rId65"/>
    <p:sldId id="404" r:id="rId66"/>
    <p:sldId id="429" r:id="rId67"/>
    <p:sldId id="279" r:id="rId68"/>
    <p:sldId id="352" r:id="rId69"/>
    <p:sldId id="287" r:id="rId70"/>
    <p:sldId id="394" r:id="rId71"/>
    <p:sldId id="395" r:id="rId72"/>
    <p:sldId id="396" r:id="rId73"/>
    <p:sldId id="379" r:id="rId74"/>
    <p:sldId id="380" r:id="rId75"/>
    <p:sldId id="413" r:id="rId76"/>
    <p:sldId id="414" r:id="rId77"/>
    <p:sldId id="419" r:id="rId78"/>
    <p:sldId id="420" r:id="rId79"/>
    <p:sldId id="411" r:id="rId80"/>
    <p:sldId id="376" r:id="rId81"/>
    <p:sldId id="405" r:id="rId82"/>
    <p:sldId id="377" r:id="rId83"/>
    <p:sldId id="372" r:id="rId84"/>
    <p:sldId id="351" r:id="rId85"/>
    <p:sldId id="426" r:id="rId86"/>
    <p:sldId id="423" r:id="rId87"/>
    <p:sldId id="424" r:id="rId88"/>
    <p:sldId id="427" r:id="rId89"/>
    <p:sldId id="428" r:id="rId90"/>
    <p:sldId id="425" r:id="rId91"/>
    <p:sldId id="389" r:id="rId92"/>
    <p:sldId id="366" r:id="rId93"/>
    <p:sldId id="402" r:id="rId94"/>
    <p:sldId id="391" r:id="rId95"/>
    <p:sldId id="308" r:id="rId96"/>
    <p:sldId id="293" r:id="rId97"/>
    <p:sldId id="30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18-Jan-21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18-Jan-21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18-Jan-21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18-Jan-21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18-Jan-21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18-Jan-21</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18-Jan-21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18-Jan-21</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18-Jan-21</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18-Jan-21</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18-Jan-21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18-Jan-21</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18-Jan-21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6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dispersive, </a:t>
            </a:r>
            <a:r>
              <a:rPr lang="en-US" dirty="0" err="1" smtClean="0">
                <a:latin typeface="Times New Roman" pitchFamily="18" charset="0"/>
                <a:cs typeface="Times New Roman" pitchFamily="18" charset="0"/>
              </a:rPr>
              <a:t>lossy</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gyromagnetic Ferrites.</a:t>
            </a:r>
          </a:p>
          <a:p>
            <a:r>
              <a:rPr lang="en-US" dirty="0" smtClean="0">
                <a:latin typeface="Times New Roman" pitchFamily="18" charset="0"/>
                <a:cs typeface="Times New Roman" pitchFamily="18" charset="0"/>
              </a:rPr>
              <a:t>Analyze the relation between Magnetomotive force and the flow of Magnetic Flux in terms of Magnetic Transmission Line </a:t>
            </a:r>
            <a:r>
              <a:rPr lang="en-US" dirty="0">
                <a:latin typeface="Times New Roman" pitchFamily="18" charset="0"/>
                <a:cs typeface="Times New Roman" pitchFamily="18" charset="0"/>
              </a:rPr>
              <a:t>wave impedance and propagation constant</a:t>
            </a:r>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Study the causes and effects of signal </a:t>
            </a:r>
            <a:r>
              <a:rPr lang="en-US" dirty="0">
                <a:latin typeface="Times New Roman" pitchFamily="18" charset="0"/>
                <a:cs typeface="Times New Roman" pitchFamily="18" charset="0"/>
              </a:rPr>
              <a:t>delay, distortion and </a:t>
            </a:r>
            <a:r>
              <a:rPr lang="en-US" dirty="0" smtClean="0">
                <a:latin typeface="Times New Roman" pitchFamily="18" charset="0"/>
                <a:cs typeface="Times New Roman" pitchFamily="18" charset="0"/>
              </a:rPr>
              <a:t>attenuation in Magnetic Transmission Lines.</a:t>
            </a:r>
          </a:p>
          <a:p>
            <a:r>
              <a:rPr lang="en-US" dirty="0" smtClean="0">
                <a:latin typeface="Times New Roman" pitchFamily="18" charset="0"/>
                <a:cs typeface="Times New Roman" pitchFamily="18" charset="0"/>
              </a:rPr>
              <a:t>Investigate the effects of frequency </a:t>
            </a:r>
            <a:r>
              <a:rPr lang="en-US" dirty="0">
                <a:latin typeface="Times New Roman" pitchFamily="18" charset="0"/>
                <a:cs typeface="Times New Roman" pitchFamily="18" charset="0"/>
              </a:rPr>
              <a:t>dependent </a:t>
            </a:r>
            <a:r>
              <a:rPr lang="en-US" dirty="0" smtClean="0">
                <a:latin typeface="Times New Roman" pitchFamily="18" charset="0"/>
                <a:cs typeface="Times New Roman" pitchFamily="18" charset="0"/>
              </a:rPr>
              <a:t>conductivity and permeability on Flux Leakage, Eddy current losses and Core losses. </a:t>
            </a:r>
            <a:endParaRPr lang="en-US" dirty="0" smtClean="0"/>
          </a:p>
          <a:p>
            <a:r>
              <a:rPr lang="en-US" dirty="0" smtClean="0">
                <a:latin typeface="Times New Roman" panose="02020603050405020304" pitchFamily="18" charset="0"/>
                <a:cs typeface="Times New Roman" panose="02020603050405020304" pitchFamily="18" charset="0"/>
              </a:rPr>
              <a:t>Study the transient effects of microwave Frequency ferromagnetic resonance in saturated gyromagnetic Ferrites.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a:t>
            </a:fld>
            <a:endParaRPr lang="en-US"/>
          </a:p>
        </p:txBody>
      </p:sp>
    </p:spTree>
    <p:extLst>
      <p:ext uri="{BB962C8B-B14F-4D97-AF65-F5344CB8AC3E}">
        <p14:creationId xmlns:p14="http://schemas.microsoft.com/office/powerpoint/2010/main" val="3106811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26</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28</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29</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Presentation Outline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803341" cy="4530726"/>
              </a:xfrm>
            </p:spPr>
            <p:txBody>
              <a:bodyPr>
                <a:noAutofit/>
              </a:bodyPr>
              <a:lstStyle/>
              <a:p>
                <a:pPr marL="0" lvl="0" indent="0">
                  <a:buNone/>
                </a:pPr>
                <a:r>
                  <a:rPr lang="en-US" sz="2400" dirty="0" smtClean="0">
                    <a:latin typeface="Times New Roman" pitchFamily="18" charset="0"/>
                    <a:cs typeface="Times New Roman" pitchFamily="18" charset="0"/>
                  </a:rPr>
                  <a:t>Study </a:t>
                </a:r>
                <a:r>
                  <a:rPr lang="en-US" sz="2400" dirty="0">
                    <a:latin typeface="Times New Roman" pitchFamily="18" charset="0"/>
                    <a:cs typeface="Times New Roman" pitchFamily="18" charset="0"/>
                  </a:rPr>
                  <a:t>equivalent magnetic circuits </a:t>
                </a:r>
                <a:r>
                  <a:rPr lang="en-US" sz="2400" dirty="0" smtClean="0">
                    <a:latin typeface="Times New Roman" pitchFamily="18" charset="0"/>
                    <a:cs typeface="Times New Roman" pitchFamily="18" charset="0"/>
                  </a:rPr>
                  <a:t>for ferromagnetic transmission lines using three models:</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803341" cy="4530726"/>
              </a:xfrm>
              <a:blipFill>
                <a:blip r:embed="rId2"/>
                <a:stretch>
                  <a:fillRect l="-846"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35</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50</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Magnetic Energy Minimization Problem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320246" cy="4718866"/>
          </a:xfrm>
        </p:spPr>
        <p:txBody>
          <a:bodyPr>
            <a:normAutofit lnSpcReduction="10000"/>
          </a:bodyPr>
          <a:lstStyle/>
          <a:p>
            <a:pPr marL="0" indent="0">
              <a:buNone/>
            </a:pPr>
            <a:r>
              <a:rPr lang="en-US" dirty="0" smtClean="0">
                <a:latin typeface="Times New Roman" panose="02020603050405020304" pitchFamily="18" charset="0"/>
                <a:cs typeface="Times New Roman" panose="02020603050405020304" pitchFamily="18" charset="0"/>
              </a:rPr>
              <a:t>Magnetic Energy is composed of:</a:t>
            </a:r>
          </a:p>
          <a:p>
            <a:pPr marL="514350" indent="-514350">
              <a:buAutoNum type="arabicPeriod"/>
            </a:pPr>
            <a:r>
              <a:rPr lang="en-US" dirty="0" smtClean="0">
                <a:latin typeface="Times New Roman" panose="02020603050405020304" pitchFamily="18" charset="0"/>
                <a:cs typeface="Times New Roman" panose="02020603050405020304" pitchFamily="18" charset="0"/>
              </a:rPr>
              <a:t>Exchange Energy: Interactions with neighboring dipoles.</a:t>
            </a:r>
          </a:p>
          <a:p>
            <a:pPr marL="514350" indent="-514350">
              <a:buAutoNum type="arabicPeriod"/>
            </a:pPr>
            <a:r>
              <a:rPr lang="en-US" dirty="0" smtClean="0">
                <a:latin typeface="Times New Roman" panose="02020603050405020304" pitchFamily="18" charset="0"/>
                <a:cs typeface="Times New Roman" panose="02020603050405020304" pitchFamily="18" charset="0"/>
              </a:rPr>
              <a:t>Anisotropy Energy: Difficulty of Alignment depends on the direction.</a:t>
            </a:r>
          </a:p>
          <a:p>
            <a:pPr marL="514350" indent="-514350">
              <a:buAutoNum type="arabicPeriod"/>
            </a:pPr>
            <a:r>
              <a:rPr lang="en-US" dirty="0" smtClean="0">
                <a:latin typeface="Times New Roman" panose="02020603050405020304" pitchFamily="18" charset="0"/>
                <a:cs typeface="Times New Roman" panose="02020603050405020304" pitchFamily="18" charset="0"/>
              </a:rPr>
              <a:t>Zeeman Energy: Interaction with external applied field (</a:t>
            </a:r>
            <a:r>
              <a:rPr lang="en-US" dirty="0" err="1" smtClean="0">
                <a:latin typeface="Times New Roman" panose="02020603050405020304" pitchFamily="18" charset="0"/>
                <a:cs typeface="Times New Roman" panose="02020603050405020304" pitchFamily="18" charset="0"/>
              </a:rPr>
              <a:t>H</a:t>
            </a:r>
            <a:r>
              <a:rPr lang="en-US" sz="1700" dirty="0" err="1" smtClean="0">
                <a:latin typeface="Times New Roman" panose="02020603050405020304" pitchFamily="18" charset="0"/>
                <a:cs typeface="Times New Roman" panose="02020603050405020304" pitchFamily="18" charset="0"/>
              </a:rPr>
              <a:t>applied</a:t>
            </a:r>
            <a:r>
              <a:rPr lang="en-US" dirty="0" smtClean="0">
                <a:latin typeface="Times New Roman" panose="02020603050405020304" pitchFamily="18" charset="0"/>
                <a:cs typeface="Times New Roman" panose="02020603050405020304" pitchFamily="18" charset="0"/>
              </a:rPr>
              <a:t>).</a:t>
            </a:r>
          </a:p>
          <a:p>
            <a:pPr marL="514350" indent="-514350">
              <a:buAutoNum type="arabicPeriod"/>
            </a:pPr>
            <a:r>
              <a:rPr lang="en-US" dirty="0" smtClean="0">
                <a:latin typeface="Times New Roman" panose="02020603050405020304" pitchFamily="18" charset="0"/>
                <a:cs typeface="Times New Roman" panose="02020603050405020304" pitchFamily="18" charset="0"/>
              </a:rPr>
              <a:t>Demagnetizing Field (H field) Energy: The field due to net magnetic moment of bound volume/ surface magnetic poles.</a:t>
            </a: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60</a:t>
            </a:fld>
            <a:endParaRPr lang="en-US"/>
          </a:p>
        </p:txBody>
      </p:sp>
      <p:pic>
        <p:nvPicPr>
          <p:cNvPr id="13" name="Picture 12"/>
          <p:cNvPicPr>
            <a:picLocks noChangeAspect="1"/>
          </p:cNvPicPr>
          <p:nvPr/>
        </p:nvPicPr>
        <p:blipFill>
          <a:blip r:embed="rId2"/>
          <a:stretch>
            <a:fillRect/>
          </a:stretch>
        </p:blipFill>
        <p:spPr>
          <a:xfrm>
            <a:off x="7334434" y="1825625"/>
            <a:ext cx="4019366" cy="4502212"/>
          </a:xfrm>
          <a:prstGeom prst="rect">
            <a:avLst/>
          </a:prstGeom>
        </p:spPr>
      </p:pic>
    </p:spTree>
    <p:extLst>
      <p:ext uri="{BB962C8B-B14F-4D97-AF65-F5344CB8AC3E}">
        <p14:creationId xmlns:p14="http://schemas.microsoft.com/office/powerpoint/2010/main" val="17493056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8344989" cy="4530725"/>
              </a:xfrm>
            </p:spPr>
            <p:txBody>
              <a:bodyPr>
                <a:normAutofit lnSpcReduction="1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smtClean="0">
                    <a:latin typeface="Times New Roman" panose="02020603050405020304" pitchFamily="18" charset="0"/>
                    <a:cs typeface="Times New Roman" panose="02020603050405020304" pitchFamily="18" charset="0"/>
                  </a:rPr>
                  <a:t>damped </a:t>
                </a:r>
                <a:r>
                  <a:rPr lang="en-US" dirty="0" err="1" smtClean="0">
                    <a:latin typeface="Times New Roman" panose="02020603050405020304" pitchFamily="18" charset="0"/>
                    <a:cs typeface="Times New Roman" panose="02020603050405020304" pitchFamily="18" charset="0"/>
                  </a:rPr>
                  <a:t>precessional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motion of saturated magnetic dipoles in a </a:t>
                </a:r>
                <a:r>
                  <a:rPr lang="en-US" dirty="0" smtClean="0">
                    <a:latin typeface="Times New Roman" panose="02020603050405020304" pitchFamily="18" charset="0"/>
                    <a:cs typeface="Times New Roman" panose="02020603050405020304" pitchFamily="18" charset="0"/>
                  </a:rPr>
                  <a:t>static bias magnetic 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r>
                        <a:rPr lang="en-US" b="1" i="1">
                          <a:latin typeface="Cambria Math" panose="02040503050406030204" pitchFamily="18" charset="0"/>
                          <a:ea typeface="Cambria Math" panose="02040503050406030204" pitchFamily="18" charset="0"/>
                        </a:rPr>
                        <m:t>𝑴</m:t>
                      </m:r>
                      <m:r>
                        <a:rPr lang="en-US"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𝑯</m:t>
                          </m:r>
                        </m:e>
                        <m:sub>
                          <m:r>
                            <a:rPr lang="en-US" b="1" i="1" smtClean="0">
                              <a:latin typeface="Cambria Math" panose="02040503050406030204" pitchFamily="18" charset="0"/>
                              <a:ea typeface="Cambria Math" panose="02040503050406030204" pitchFamily="18" charset="0"/>
                            </a:rPr>
                            <m:t>𝒆𝒇𝒇</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1" i="1" smtClean="0">
                          <a:latin typeface="Cambria Math" panose="02040503050406030204" pitchFamily="18" charset="0"/>
                          <a:ea typeface="Cambria Math" panose="02040503050406030204" pitchFamily="18" charset="0"/>
                        </a:rPr>
                        <m:t>𝑴</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oMath>
                  </m:oMathPara>
                </a14:m>
                <a:endParaRPr lang="en-US" b="1"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a:t>
                </a:r>
                <a:r>
                  <a:rPr lang="en-US" b="1" dirty="0" smtClean="0">
                    <a:latin typeface="Times New Roman" panose="02020603050405020304" pitchFamily="18" charset="0"/>
                    <a:cs typeface="Times New Roman" panose="02020603050405020304" pitchFamily="18" charset="0"/>
                  </a:rPr>
                  <a:t>M </a:t>
                </a:r>
                <a:r>
                  <a:rPr lang="en-US" dirty="0" err="1" smtClean="0">
                    <a:latin typeface="Times New Roman" panose="02020603050405020304" pitchFamily="18" charset="0"/>
                    <a:cs typeface="Times New Roman" panose="02020603050405020304" pitchFamily="18" charset="0"/>
                  </a:rPr>
                  <a:t>Precesses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occurs around </a:t>
                </a:r>
                <a:r>
                  <a:rPr lang="en-US" dirty="0" smtClean="0">
                    <a:latin typeface="Times New Roman" panose="02020603050405020304" pitchFamily="18" charset="0"/>
                    <a:cs typeface="Times New Roman" panose="02020603050405020304" pitchFamily="18" charset="0"/>
                  </a:rPr>
                  <a:t>the effective Magnetic Field Intensity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𝑯</m:t>
                        </m:r>
                      </m:e>
                      <m:sub>
                        <m:r>
                          <a:rPr lang="en-US" b="1" i="1">
                            <a:latin typeface="Cambria Math" panose="02040503050406030204" pitchFamily="18" charset="0"/>
                            <a:ea typeface="Cambria Math" panose="02040503050406030204" pitchFamily="18" charset="0"/>
                          </a:rPr>
                          <m:t>𝒆𝒇𝒇</m:t>
                        </m:r>
                      </m:sub>
                    </m:sSub>
                  </m:oMath>
                </a14:m>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a:t>
                </a:r>
                <a:r>
                  <a:rPr lang="en-US" dirty="0" smtClean="0">
                    <a:latin typeface="Times New Roman" panose="02020603050405020304" pitchFamily="18" charset="0"/>
                    <a:cs typeface="Times New Roman" panose="02020603050405020304" pitchFamily="18" charset="0"/>
                  </a:rPr>
                  <a:t>Gilbert </a:t>
                </a:r>
                <a:r>
                  <a:rPr lang="en-US" dirty="0">
                    <a:latin typeface="Times New Roman" panose="02020603050405020304" pitchFamily="18" charset="0"/>
                    <a:cs typeface="Times New Roman" panose="02020603050405020304" pitchFamily="18" charset="0"/>
                  </a:rPr>
                  <a:t>damping </a:t>
                </a:r>
                <a:r>
                  <a:rPr lang="en-US" dirty="0" smtClean="0">
                    <a:latin typeface="Times New Roman" panose="02020603050405020304" pitchFamily="18" charset="0"/>
                    <a:cs typeface="Times New Roman" panose="02020603050405020304" pitchFamily="18" charset="0"/>
                  </a:rPr>
                  <a:t>factor.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8344989" cy="4530725"/>
              </a:xfrm>
              <a:blipFill>
                <a:blip r:embed="rId2"/>
                <a:stretch>
                  <a:fillRect l="-1535" t="-1075" r="-1389" b="-268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pic>
        <p:nvPicPr>
          <p:cNvPr id="2050" name="Picture 2" descr="https://upload.wikimedia.org/wikipedia/commons/e/ec/Damped_Magnetization_Preces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189" y="2711652"/>
            <a:ext cx="22955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Larmor Precession Frequency for Gyromagnetic 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62</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Dispersion of Gyromagnetic Susceptibility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170714" cy="4351338"/>
              </a:xfrm>
            </p:spPr>
            <p:txBody>
              <a:bodyPr>
                <a:normAutofit fontScale="70000" lnSpcReduction="20000"/>
              </a:bodyPr>
              <a:lstStyle/>
              <a:p>
                <a:pPr>
                  <a:lnSpc>
                    <a:spcPct val="120000"/>
                  </a:lnSpc>
                </a:pPr>
                <a:r>
                  <a:rPr lang="en-US" dirty="0">
                    <a:latin typeface="Times New Roman" pitchFamily="18" charset="0"/>
                    <a:cs typeface="Times New Roman" pitchFamily="18" charset="0"/>
                  </a:rPr>
                  <a:t>For ferromagnetic media biased in the z-direction </a:t>
                </a:r>
                <a:r>
                  <a:rPr lang="en-US" b="1" dirty="0">
                    <a:latin typeface="Times New Roman" pitchFamily="18" charset="0"/>
                    <a:cs typeface="Times New Roman" pitchFamily="18" charset="0"/>
                  </a:rPr>
                  <a:t>b=</a:t>
                </a:r>
                <a:r>
                  <a:rPr lang="en-US" dirty="0">
                    <a:latin typeface="Times New Roman" panose="02020603050405020304" pitchFamily="18" charset="0"/>
                    <a:cs typeface="Times New Roman" panose="02020603050405020304" pitchFamily="18" charset="0"/>
                  </a:rPr>
                  <a:t>1 </a:t>
                </a:r>
                <a14:m>
                  <m:oMath xmlns:m="http://schemas.openxmlformats.org/officeDocument/2006/math">
                    <m:acc>
                      <m:accPr>
                        <m:chr m:val="̂"/>
                        <m:ctrlPr>
                          <a:rPr lang="en-US" b="1" i="1">
                            <a:latin typeface="Cambria Math" panose="02040503050406030204" pitchFamily="18" charset="0"/>
                            <a:cs typeface="Times New Roman" pitchFamily="18" charset="0"/>
                          </a:rPr>
                        </m:ctrlPr>
                      </m:accPr>
                      <m:e>
                        <m:r>
                          <a:rPr lang="en-US" b="1" i="1">
                            <a:latin typeface="Cambria Math" panose="02040503050406030204" pitchFamily="18" charset="0"/>
                            <a:cs typeface="Times New Roman" pitchFamily="18" charset="0"/>
                          </a:rPr>
                          <m:t>𝒛</m:t>
                        </m:r>
                      </m:e>
                    </m:acc>
                  </m:oMath>
                </a14:m>
                <a:r>
                  <a:rPr lang="en-US" dirty="0">
                    <a:latin typeface="Times New Roman" panose="02020603050405020304" pitchFamily="18" charset="0"/>
                    <a:cs typeface="Times New Roman" panose="02020603050405020304"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a:latin typeface="Times New Roman" panose="02020603050405020304" pitchFamily="18" charset="0"/>
                    <a:cs typeface="Times New Roman" panose="02020603050405020304" pitchFamily="18" charset="0"/>
                  </a:rPr>
                  <a:t>intensity </a:t>
                </a:r>
                <a:r>
                  <a:rPr lang="en-US" b="1" dirty="0">
                    <a:latin typeface="Times New Roman" pitchFamily="18" charset="0"/>
                    <a:cs typeface="Times New Roman" pitchFamily="18" charset="0"/>
                  </a:rPr>
                  <a:t>M</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a:latin typeface="Times New Roman" pitchFamily="18" charset="0"/>
                    <a:cs typeface="Times New Roman" pitchFamily="18" charset="0"/>
                  </a:rPr>
                  <a:t>H</a:t>
                </a:r>
                <a:r>
                  <a:rPr lang="en-US" dirty="0">
                    <a:latin typeface="Times New Roman" panose="02020603050405020304" pitchFamily="18" charset="0"/>
                    <a:cs typeface="Times New Roman" panose="02020603050405020304"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mr>
                        </m:m>
                      </m:e>
                    </m:d>
                    <m:r>
                      <a:rPr lang="en-US" b="1" i="1">
                        <a:latin typeface="Cambria Math" panose="02040503050406030204" pitchFamily="18" charset="0"/>
                      </a:rPr>
                      <m:t>𝑯</m:t>
                    </m:r>
                  </m:oMath>
                </a14:m>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ctr">
                  <a:buNone/>
                </a:pPr>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endParaRPr lang="en-US" i="1" dirty="0" smtClean="0">
                  <a:latin typeface="Cambria Math" panose="02040503050406030204" pitchFamily="18" charset="0"/>
                </a:endParaRPr>
              </a:p>
              <a:p>
                <a:pPr marL="0" indent="0" algn="ctr">
                  <a:buNone/>
                </a:pPr>
                <a:endParaRPr lang="en-US" i="1" dirty="0" smtClean="0">
                  <a:latin typeface="Cambria Math" panose="02040503050406030204" pitchFamily="18" charset="0"/>
                </a:endParaRPr>
              </a:p>
              <a:p>
                <a:pPr marL="0" indent="0" algn="ctr">
                  <a:buNone/>
                </a:pPr>
                <a14:m>
                  <m:oMath xmlns:m="http://schemas.openxmlformats.org/officeDocument/2006/math">
                    <m:r>
                      <a:rPr lang="en-US" i="1">
                        <a:latin typeface="Cambria Math" panose="02040503050406030204" pitchFamily="18" charset="0"/>
                      </a:rPr>
                      <m:t>𝜂</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dirty="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i="1" dirty="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0714" cy="4351338"/>
              </a:xfrm>
              <a:blipFill>
                <a:blip r:embed="rId2"/>
                <a:stretch>
                  <a:fillRect l="-1061" t="-7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pic>
        <p:nvPicPr>
          <p:cNvPr id="6" name="Picture 5"/>
          <p:cNvPicPr>
            <a:picLocks noChangeAspect="1"/>
          </p:cNvPicPr>
          <p:nvPr/>
        </p:nvPicPr>
        <p:blipFill>
          <a:blip r:embed="rId3"/>
          <a:stretch>
            <a:fillRect/>
          </a:stretch>
        </p:blipFill>
        <p:spPr>
          <a:xfrm>
            <a:off x="6205132" y="1983967"/>
            <a:ext cx="5453170" cy="4034654"/>
          </a:xfrm>
          <a:prstGeom prst="rect">
            <a:avLst/>
          </a:prstGeom>
          <a:ln>
            <a:solidFill>
              <a:schemeClr val="tx1"/>
            </a:solidFill>
          </a:ln>
        </p:spPr>
      </p:pic>
    </p:spTree>
    <p:extLst>
      <p:ext uri="{BB962C8B-B14F-4D97-AF65-F5344CB8AC3E}">
        <p14:creationId xmlns:p14="http://schemas.microsoft.com/office/powerpoint/2010/main" val="54468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68</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99575" y="5950577"/>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71</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Ferromagnetic Resonance in Saturated Gyromagnetic material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resonance is </a:t>
            </a:r>
            <a:r>
              <a:rPr lang="en-US" dirty="0">
                <a:latin typeface="Times New Roman" panose="02020603050405020304" pitchFamily="18" charset="0"/>
                <a:cs typeface="Times New Roman" panose="02020603050405020304" pitchFamily="18" charset="0"/>
              </a:rPr>
              <a:t>coupling between an electromagnetic wave and the magnetization of a medium through which it passes. This coupling induces a significant loss of power of the wave. The power is absorbed by the </a:t>
            </a:r>
            <a:r>
              <a:rPr lang="en-US" dirty="0" err="1">
                <a:latin typeface="Times New Roman" panose="02020603050405020304" pitchFamily="18" charset="0"/>
                <a:cs typeface="Times New Roman" panose="02020603050405020304" pitchFamily="18" charset="0"/>
              </a:rPr>
              <a:t>precessing</a:t>
            </a:r>
            <a:r>
              <a:rPr lang="en-US" dirty="0">
                <a:latin typeface="Times New Roman" panose="02020603050405020304" pitchFamily="18" charset="0"/>
                <a:cs typeface="Times New Roman" panose="02020603050405020304" pitchFamily="18" charset="0"/>
              </a:rPr>
              <a:t> magnetization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material and lost as heat</a:t>
            </a:r>
            <a:r>
              <a:rPr lang="en-US">
                <a:latin typeface="Times New Roman" panose="02020603050405020304" pitchFamily="18" charset="0"/>
                <a:cs typeface="Times New Roman" panose="02020603050405020304" pitchFamily="18" charset="0"/>
              </a:rPr>
              <a:t>. </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coupling to occur, the frequency of the incident wave must be equal to the precession frequency of the magnetization (Larmor frequency) and the polarization of the wave must match the orientation of the magnetization.</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FMR spectroscopic technique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standard tool for probing spin waves and spin dynamics. </a:t>
            </a:r>
            <a:r>
              <a:rPr lang="en-US" dirty="0" smtClean="0">
                <a:latin typeface="Times New Roman" panose="02020603050405020304" pitchFamily="18" charset="0"/>
                <a:cs typeface="Times New Roman" panose="02020603050405020304" pitchFamily="18" charset="0"/>
              </a:rPr>
              <a:t>FMR </a:t>
            </a:r>
            <a:r>
              <a:rPr lang="en-US" dirty="0">
                <a:latin typeface="Times New Roman" panose="02020603050405020304" pitchFamily="18" charset="0"/>
                <a:cs typeface="Times New Roman" panose="02020603050405020304" pitchFamily="18" charset="0"/>
              </a:rPr>
              <a:t>probes the sample magnetization resulting from the magnetic moments of dipolar-coupled but unpaired </a:t>
            </a:r>
            <a:r>
              <a:rPr lang="en-US" dirty="0" smtClean="0">
                <a:latin typeface="Times New Roman" panose="02020603050405020304" pitchFamily="18" charset="0"/>
                <a:cs typeface="Times New Roman" panose="02020603050405020304" pitchFamily="18" charset="0"/>
              </a:rPr>
              <a:t>electrons.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FMR resonance is also the basis of various high-frequency electronic devices, such as resonance isolators or circulators.</a:t>
            </a:r>
          </a:p>
          <a:p>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Tree>
    <p:extLst>
      <p:ext uri="{BB962C8B-B14F-4D97-AF65-F5344CB8AC3E}">
        <p14:creationId xmlns:p14="http://schemas.microsoft.com/office/powerpoint/2010/main" val="3545233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0978"/>
          </a:xfrm>
        </p:spPr>
        <p:txBody>
          <a:bodyPr>
            <a:normAutofit fontScale="90000"/>
          </a:bodyPr>
          <a:lstStyle/>
          <a:p>
            <a:r>
              <a:rPr lang="en-US" dirty="0" smtClean="0">
                <a:latin typeface="Times New Roman" panose="02020603050405020304" pitchFamily="18" charset="0"/>
                <a:cs typeface="Times New Roman" panose="02020603050405020304" pitchFamily="18" charset="0"/>
              </a:rPr>
              <a:t>3.3. Gyromagnetic Precession due to Sinusoidal Magnetic Current Source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pic>
        <p:nvPicPr>
          <p:cNvPr id="3" name="Picture 2"/>
          <p:cNvPicPr>
            <a:picLocks noChangeAspect="1"/>
          </p:cNvPicPr>
          <p:nvPr/>
        </p:nvPicPr>
        <p:blipFill>
          <a:blip r:embed="rId2"/>
          <a:stretch>
            <a:fillRect/>
          </a:stretch>
        </p:blipFill>
        <p:spPr>
          <a:xfrm>
            <a:off x="1528954" y="1888326"/>
            <a:ext cx="8283429" cy="4232892"/>
          </a:xfrm>
          <a:prstGeom prst="rect">
            <a:avLst/>
          </a:prstGeom>
          <a:ln>
            <a:solidFill>
              <a:schemeClr val="tx1"/>
            </a:solidFill>
          </a:ln>
        </p:spPr>
      </p:pic>
    </p:spTree>
    <p:extLst>
      <p:ext uri="{BB962C8B-B14F-4D97-AF65-F5344CB8AC3E}">
        <p14:creationId xmlns:p14="http://schemas.microsoft.com/office/powerpoint/2010/main" val="39542519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Gyromagnetic Precession in Saturated Magnetic Transmission Line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pic>
        <p:nvPicPr>
          <p:cNvPr id="8" name="Content Placeholder 7"/>
          <p:cNvPicPr>
            <a:picLocks noGrp="1" noChangeAspect="1"/>
          </p:cNvPicPr>
          <p:nvPr>
            <p:ph idx="1"/>
          </p:nvPr>
        </p:nvPicPr>
        <p:blipFill>
          <a:blip r:embed="rId2"/>
          <a:stretch>
            <a:fillRect/>
          </a:stretch>
        </p:blipFill>
        <p:spPr>
          <a:xfrm>
            <a:off x="1204493" y="1690688"/>
            <a:ext cx="8897635" cy="4665662"/>
          </a:xfrm>
          <a:prstGeom prst="rect">
            <a:avLst/>
          </a:prstGeom>
          <a:ln>
            <a:solidFill>
              <a:schemeClr val="tx1"/>
            </a:solidFill>
          </a:ln>
        </p:spPr>
      </p:pic>
    </p:spTree>
    <p:extLst>
      <p:ext uri="{BB962C8B-B14F-4D97-AF65-F5344CB8AC3E}">
        <p14:creationId xmlns:p14="http://schemas.microsoft.com/office/powerpoint/2010/main" val="4208505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Impedance and Propagation Constant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pic>
        <p:nvPicPr>
          <p:cNvPr id="8" name="Content Placeholder 7"/>
          <p:cNvPicPr>
            <a:picLocks noGrp="1" noChangeAspect="1"/>
          </p:cNvPicPr>
          <p:nvPr>
            <p:ph idx="1"/>
          </p:nvPr>
        </p:nvPicPr>
        <p:blipFill>
          <a:blip r:embed="rId2"/>
          <a:stretch>
            <a:fillRect/>
          </a:stretch>
        </p:blipFill>
        <p:spPr>
          <a:xfrm>
            <a:off x="838200" y="2155338"/>
            <a:ext cx="5555359" cy="348290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393559" y="2155338"/>
            <a:ext cx="5555359" cy="3482906"/>
          </a:xfrm>
          <a:prstGeom prst="rect">
            <a:avLst/>
          </a:prstGeom>
          <a:ln>
            <a:solidFill>
              <a:schemeClr val="tx1"/>
            </a:solidFill>
          </a:ln>
        </p:spPr>
      </p:pic>
    </p:spTree>
    <p:extLst>
      <p:ext uri="{BB962C8B-B14F-4D97-AF65-F5344CB8AC3E}">
        <p14:creationId xmlns:p14="http://schemas.microsoft.com/office/powerpoint/2010/main" val="494859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Longitudinal Admittance and Transverse Impedance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42818" y="2282066"/>
            <a:ext cx="5555359" cy="3482906"/>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pic>
        <p:nvPicPr>
          <p:cNvPr id="8" name="Picture 7"/>
          <p:cNvPicPr>
            <a:picLocks noChangeAspect="1"/>
          </p:cNvPicPr>
          <p:nvPr/>
        </p:nvPicPr>
        <p:blipFill>
          <a:blip r:embed="rId3"/>
          <a:stretch>
            <a:fillRect/>
          </a:stretch>
        </p:blipFill>
        <p:spPr>
          <a:xfrm>
            <a:off x="6096000" y="2282066"/>
            <a:ext cx="5555359" cy="3482906"/>
          </a:xfrm>
          <a:prstGeom prst="rect">
            <a:avLst/>
          </a:prstGeom>
          <a:ln>
            <a:solidFill>
              <a:schemeClr val="tx1"/>
            </a:solidFill>
          </a:ln>
        </p:spPr>
      </p:pic>
    </p:spTree>
    <p:extLst>
      <p:ext uri="{BB962C8B-B14F-4D97-AF65-F5344CB8AC3E}">
        <p14:creationId xmlns:p14="http://schemas.microsoft.com/office/powerpoint/2010/main" val="3679074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Gyromagnetic Precession in Saturated Magnetic Transmission Line</a:t>
            </a:r>
            <a:endParaRPr lang="en-US" dirty="0"/>
          </a:p>
        </p:txBody>
      </p:sp>
      <p:pic>
        <p:nvPicPr>
          <p:cNvPr id="6" name="Content Placeholder 5"/>
          <p:cNvPicPr>
            <a:picLocks noGrp="1" noChangeAspect="1"/>
          </p:cNvPicPr>
          <p:nvPr>
            <p:ph idx="1"/>
          </p:nvPr>
        </p:nvPicPr>
        <p:blipFill>
          <a:blip r:embed="rId2"/>
          <a:stretch>
            <a:fillRect/>
          </a:stretch>
        </p:blipFill>
        <p:spPr>
          <a:xfrm>
            <a:off x="1366312" y="1690688"/>
            <a:ext cx="9108165" cy="4665662"/>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87</a:t>
            </a:fld>
            <a:endParaRPr lang="en-US"/>
          </a:p>
        </p:txBody>
      </p:sp>
    </p:spTree>
    <p:extLst>
      <p:ext uri="{BB962C8B-B14F-4D97-AF65-F5344CB8AC3E}">
        <p14:creationId xmlns:p14="http://schemas.microsoft.com/office/powerpoint/2010/main" val="869313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89</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91</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6307</TotalTime>
  <Words>4642</Words>
  <Application>Microsoft Office PowerPoint</Application>
  <PresentationFormat>Widescreen</PresentationFormat>
  <Paragraphs>762</Paragraphs>
  <Slides>94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Cambria Math</vt:lpstr>
      <vt:lpstr>Times New Roman</vt:lpstr>
      <vt:lpstr>Office Theme</vt:lpstr>
      <vt:lpstr>Modeling and Simulation of Magnetic Transmission Lines</vt:lpstr>
      <vt:lpstr>Research Objectives</vt:lpstr>
      <vt:lpstr>Presentation Outline</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Magnetic Energy Minimization Problem </vt:lpstr>
      <vt:lpstr>3.2. MEEP: Gyromagnetism</vt:lpstr>
      <vt:lpstr>3.2. MEEP: Gyromagnetism</vt:lpstr>
      <vt:lpstr>3.2. Dispersion of Gyromagnetic Susceptibility</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Ferromagnetic Resonance in Saturated Gyromagnetic material</vt:lpstr>
      <vt:lpstr>3.3. Gyromagnetic Precession due to Sinusoidal Magnetic Current Source</vt:lpstr>
      <vt:lpstr>3.3. Gyromagnetic Precession in Saturated Magnetic Transmission Line</vt:lpstr>
      <vt:lpstr>3.3. Intrinsic Impedance and Propagation Constant</vt:lpstr>
      <vt:lpstr>3.3. Longitudinal Admittance and Transverse Impedance</vt:lpstr>
      <vt:lpstr>3.3. Gyromagnetic Precession in Saturated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1625</cp:revision>
  <dcterms:created xsi:type="dcterms:W3CDTF">2019-10-08T20:14:06Z</dcterms:created>
  <dcterms:modified xsi:type="dcterms:W3CDTF">2021-01-18T07:39:59Z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